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3" r:id="rId4"/>
    <p:sldId id="257" r:id="rId5"/>
    <p:sldId id="263" r:id="rId6"/>
    <p:sldId id="282" r:id="rId7"/>
    <p:sldId id="286" r:id="rId8"/>
    <p:sldId id="287" r:id="rId9"/>
    <p:sldId id="289" r:id="rId10"/>
    <p:sldId id="288" r:id="rId11"/>
    <p:sldId id="268" r:id="rId12"/>
    <p:sldId id="283" r:id="rId13"/>
    <p:sldId id="284" r:id="rId14"/>
    <p:sldId id="285" r:id="rId15"/>
    <p:sldId id="259" r:id="rId16"/>
    <p:sldId id="290" r:id="rId17"/>
    <p:sldId id="280" r:id="rId18"/>
    <p:sldId id="270" r:id="rId19"/>
    <p:sldId id="262" r:id="rId20"/>
    <p:sldId id="276" r:id="rId21"/>
    <p:sldId id="277" r:id="rId22"/>
    <p:sldId id="266" r:id="rId23"/>
    <p:sldId id="265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71677" autoAdjust="0"/>
  </p:normalViewPr>
  <p:slideViewPr>
    <p:cSldViewPr snapToGrid="0" snapToObjects="1">
      <p:cViewPr>
        <p:scale>
          <a:sx n="100" d="100"/>
          <a:sy n="100" d="100"/>
        </p:scale>
        <p:origin x="-7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87ECC-E1ED-4BF1-A044-C5BED542C3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411309-86B3-4640-A096-CF3741A23A6B}">
      <dgm:prSet phldrT="[Text]"/>
      <dgm:spPr/>
      <dgm:t>
        <a:bodyPr/>
        <a:lstStyle/>
        <a:p>
          <a:r>
            <a:rPr lang="en-US" dirty="0" smtClean="0"/>
            <a:t>I am TI, TIII, TIV or Self Sufficiency Employment &amp; Training</a:t>
          </a:r>
          <a:endParaRPr lang="en-US" dirty="0"/>
        </a:p>
      </dgm:t>
    </dgm:pt>
    <dgm:pt modelId="{AF7E8FBF-B581-4AB3-B7EF-D55E7A1B28C5}" type="parTrans" cxnId="{DA8BBB94-3E23-4B14-8751-E797B88AEB77}">
      <dgm:prSet/>
      <dgm:spPr/>
      <dgm:t>
        <a:bodyPr/>
        <a:lstStyle/>
        <a:p>
          <a:endParaRPr lang="en-US"/>
        </a:p>
      </dgm:t>
    </dgm:pt>
    <dgm:pt modelId="{DCE377F1-6B9A-4CC9-B943-F706147B2563}" type="sibTrans" cxnId="{DA8BBB94-3E23-4B14-8751-E797B88AEB77}">
      <dgm:prSet/>
      <dgm:spPr/>
      <dgm:t>
        <a:bodyPr/>
        <a:lstStyle/>
        <a:p>
          <a:endParaRPr lang="en-US"/>
        </a:p>
      </dgm:t>
    </dgm:pt>
    <dgm:pt modelId="{E03F3749-5936-488A-86F9-357E7AE68AC7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2A73CE20-444D-4A54-9B4A-13209A460EDD}" type="parTrans" cxnId="{87D9955D-8F3E-441A-B61A-502AC6CA6E77}">
      <dgm:prSet/>
      <dgm:spPr/>
      <dgm:t>
        <a:bodyPr/>
        <a:lstStyle/>
        <a:p>
          <a:endParaRPr lang="en-US"/>
        </a:p>
      </dgm:t>
    </dgm:pt>
    <dgm:pt modelId="{68423D9B-BFB9-44DF-8495-E86A6660A375}" type="sibTrans" cxnId="{87D9955D-8F3E-441A-B61A-502AC6CA6E77}">
      <dgm:prSet/>
      <dgm:spPr/>
      <dgm:t>
        <a:bodyPr/>
        <a:lstStyle/>
        <a:p>
          <a:endParaRPr lang="en-US"/>
        </a:p>
      </dgm:t>
    </dgm:pt>
    <dgm:pt modelId="{89BE0960-9D82-4A33-B13A-FA6BFAD98DCC}">
      <dgm:prSet phldrT="[Text]"/>
      <dgm:spPr/>
      <dgm:t>
        <a:bodyPr/>
        <a:lstStyle/>
        <a:p>
          <a:r>
            <a:rPr lang="en-US" dirty="0" smtClean="0"/>
            <a:t>Service counts at the individualized level will be used as the methodology for all shared costs including infrastructure/facilities</a:t>
          </a:r>
          <a:endParaRPr lang="en-US" dirty="0"/>
        </a:p>
      </dgm:t>
    </dgm:pt>
    <dgm:pt modelId="{4AAE4863-A49B-4A2E-929E-276EBD098028}" type="parTrans" cxnId="{6FB5D2B3-88FE-4DD8-95D2-F9B1DEB40388}">
      <dgm:prSet/>
      <dgm:spPr/>
      <dgm:t>
        <a:bodyPr/>
        <a:lstStyle/>
        <a:p>
          <a:endParaRPr lang="en-US"/>
        </a:p>
      </dgm:t>
    </dgm:pt>
    <dgm:pt modelId="{6540E4A8-589B-4FE2-9652-1FE3327D921D}" type="sibTrans" cxnId="{6FB5D2B3-88FE-4DD8-95D2-F9B1DEB40388}">
      <dgm:prSet/>
      <dgm:spPr/>
      <dgm:t>
        <a:bodyPr/>
        <a:lstStyle/>
        <a:p>
          <a:endParaRPr lang="en-US"/>
        </a:p>
      </dgm:t>
    </dgm:pt>
    <dgm:pt modelId="{0CDF1427-7D81-4D30-A0C6-7CD0ADA9336C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31271DDF-A02E-45EF-B7EC-3D1BEEE76974}" type="parTrans" cxnId="{9E4245AB-1AF6-4745-96D8-B3D1E9D35F85}">
      <dgm:prSet/>
      <dgm:spPr/>
      <dgm:t>
        <a:bodyPr/>
        <a:lstStyle/>
        <a:p>
          <a:endParaRPr lang="en-US"/>
        </a:p>
      </dgm:t>
    </dgm:pt>
    <dgm:pt modelId="{BB9C7542-8626-4872-8025-A4A930206962}" type="sibTrans" cxnId="{9E4245AB-1AF6-4745-96D8-B3D1E9D35F85}">
      <dgm:prSet/>
      <dgm:spPr/>
      <dgm:t>
        <a:bodyPr/>
        <a:lstStyle/>
        <a:p>
          <a:endParaRPr lang="en-US"/>
        </a:p>
      </dgm:t>
    </dgm:pt>
    <dgm:pt modelId="{762ECA6B-06F0-4DAD-9BC0-AD7639F6AC12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I am a TII Partner. Shared costs will be taken at the state level prior to grants being distributed.</a:t>
          </a:r>
        </a:p>
        <a:p>
          <a:endParaRPr lang="en-US" dirty="0" smtClean="0"/>
        </a:p>
      </dgm:t>
    </dgm:pt>
    <dgm:pt modelId="{2254CECC-0735-4AB2-8A87-4FE5AFB450F8}" type="parTrans" cxnId="{A2B44603-4DBA-4C94-8037-BACD6D585334}">
      <dgm:prSet/>
      <dgm:spPr/>
      <dgm:t>
        <a:bodyPr/>
        <a:lstStyle/>
        <a:p>
          <a:endParaRPr lang="en-US"/>
        </a:p>
      </dgm:t>
    </dgm:pt>
    <dgm:pt modelId="{25DA008C-F10B-402A-B84B-39D224F331DD}" type="sibTrans" cxnId="{A2B44603-4DBA-4C94-8037-BACD6D585334}">
      <dgm:prSet/>
      <dgm:spPr/>
      <dgm:t>
        <a:bodyPr/>
        <a:lstStyle/>
        <a:p>
          <a:endParaRPr lang="en-US"/>
        </a:p>
      </dgm:t>
    </dgm:pt>
    <dgm:pt modelId="{8295B2B8-8972-4075-A231-71852D1710DC}">
      <dgm:prSet phldrT="[Text]"/>
      <dgm:spPr/>
      <dgm:t>
        <a:bodyPr/>
        <a:lstStyle/>
        <a:p>
          <a:r>
            <a:rPr lang="en-US" dirty="0" smtClean="0"/>
            <a:t>All other partners/programs must use a fair methodology agreed upon locally.  It may be service counts, but this is not required.</a:t>
          </a:r>
          <a:endParaRPr lang="en-US" dirty="0"/>
        </a:p>
      </dgm:t>
    </dgm:pt>
    <dgm:pt modelId="{EBE46D7E-D81A-444D-A3E4-EE21655C422A}" type="parTrans" cxnId="{A0B34F02-47D4-4B36-8669-CDE7DD06CEF1}">
      <dgm:prSet/>
      <dgm:spPr/>
      <dgm:t>
        <a:bodyPr/>
        <a:lstStyle/>
        <a:p>
          <a:endParaRPr lang="en-US"/>
        </a:p>
      </dgm:t>
    </dgm:pt>
    <dgm:pt modelId="{A488E2ED-208A-4CCA-8711-07A9CDEE0434}" type="sibTrans" cxnId="{A0B34F02-47D4-4B36-8669-CDE7DD06CEF1}">
      <dgm:prSet/>
      <dgm:spPr/>
      <dgm:t>
        <a:bodyPr/>
        <a:lstStyle/>
        <a:p>
          <a:endParaRPr lang="en-US"/>
        </a:p>
      </dgm:t>
    </dgm:pt>
    <dgm:pt modelId="{9A15F165-033F-43DA-85E8-981F6947AB67}" type="pres">
      <dgm:prSet presAssocID="{91687ECC-E1ED-4BF1-A044-C5BED542C3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113EBC-7982-4039-A9FF-562DF74C2697}" type="pres">
      <dgm:prSet presAssocID="{F9411309-86B3-4640-A096-CF3741A23A6B}" presName="hierRoot1" presStyleCnt="0"/>
      <dgm:spPr/>
    </dgm:pt>
    <dgm:pt modelId="{934380B1-7F51-4B1B-B3FF-CB47CB1A5443}" type="pres">
      <dgm:prSet presAssocID="{F9411309-86B3-4640-A096-CF3741A23A6B}" presName="composite" presStyleCnt="0"/>
      <dgm:spPr/>
    </dgm:pt>
    <dgm:pt modelId="{A2189988-C78A-4548-BAF4-6E19A6DAA2A5}" type="pres">
      <dgm:prSet presAssocID="{F9411309-86B3-4640-A096-CF3741A23A6B}" presName="background" presStyleLbl="node0" presStyleIdx="0" presStyleCnt="1"/>
      <dgm:spPr/>
    </dgm:pt>
    <dgm:pt modelId="{3B219BD2-9319-4D64-B171-AD03B6C967EF}" type="pres">
      <dgm:prSet presAssocID="{F9411309-86B3-4640-A096-CF3741A23A6B}" presName="text" presStyleLbl="fgAcc0" presStyleIdx="0" presStyleCnt="1" custLinFactNeighborY="-4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AAF842-B2E1-4E44-A757-33E054EA992F}" type="pres">
      <dgm:prSet presAssocID="{F9411309-86B3-4640-A096-CF3741A23A6B}" presName="hierChild2" presStyleCnt="0"/>
      <dgm:spPr/>
    </dgm:pt>
    <dgm:pt modelId="{9670B8EB-E17D-46F7-8BE8-3626515C033D}" type="pres">
      <dgm:prSet presAssocID="{2A73CE20-444D-4A54-9B4A-13209A460ED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82923B1-FE1D-4EBE-99AF-99EF01B4179A}" type="pres">
      <dgm:prSet presAssocID="{E03F3749-5936-488A-86F9-357E7AE68AC7}" presName="hierRoot2" presStyleCnt="0"/>
      <dgm:spPr/>
    </dgm:pt>
    <dgm:pt modelId="{D90D3B08-63BE-426E-A261-5CC3A1E413F0}" type="pres">
      <dgm:prSet presAssocID="{E03F3749-5936-488A-86F9-357E7AE68AC7}" presName="composite2" presStyleCnt="0"/>
      <dgm:spPr/>
    </dgm:pt>
    <dgm:pt modelId="{5B17338E-6DCB-4DCA-99C9-1E9B649831C6}" type="pres">
      <dgm:prSet presAssocID="{E03F3749-5936-488A-86F9-357E7AE68AC7}" presName="background2" presStyleLbl="node2" presStyleIdx="0" presStyleCnt="2"/>
      <dgm:spPr/>
    </dgm:pt>
    <dgm:pt modelId="{A10FD982-B11C-497A-83DE-D8D1F5EF8FF1}" type="pres">
      <dgm:prSet presAssocID="{E03F3749-5936-488A-86F9-357E7AE68AC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7C96F2-17A8-4B56-8288-9686F30B133A}" type="pres">
      <dgm:prSet presAssocID="{E03F3749-5936-488A-86F9-357E7AE68AC7}" presName="hierChild3" presStyleCnt="0"/>
      <dgm:spPr/>
    </dgm:pt>
    <dgm:pt modelId="{607BE89E-D46C-44CB-84E3-63F1E3E460F4}" type="pres">
      <dgm:prSet presAssocID="{4AAE4863-A49B-4A2E-929E-276EBD098028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6FCAB9C-0D86-4744-BF07-231788C671BA}" type="pres">
      <dgm:prSet presAssocID="{89BE0960-9D82-4A33-B13A-FA6BFAD98DCC}" presName="hierRoot3" presStyleCnt="0"/>
      <dgm:spPr/>
    </dgm:pt>
    <dgm:pt modelId="{BAD73A7C-EB62-4C06-A476-14917E6EABBE}" type="pres">
      <dgm:prSet presAssocID="{89BE0960-9D82-4A33-B13A-FA6BFAD98DCC}" presName="composite3" presStyleCnt="0"/>
      <dgm:spPr/>
    </dgm:pt>
    <dgm:pt modelId="{F8AFEE16-AC7A-42CA-8BD8-DDCFA2EA8B49}" type="pres">
      <dgm:prSet presAssocID="{89BE0960-9D82-4A33-B13A-FA6BFAD98DCC}" presName="background3" presStyleLbl="node3" presStyleIdx="0" presStyleCnt="3"/>
      <dgm:spPr/>
    </dgm:pt>
    <dgm:pt modelId="{F4BF436C-5955-4B86-96EB-EE02194E08E1}" type="pres">
      <dgm:prSet presAssocID="{89BE0960-9D82-4A33-B13A-FA6BFAD98DC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CD19AE-7845-4EED-9CF3-1FFE4B3D3C24}" type="pres">
      <dgm:prSet presAssocID="{89BE0960-9D82-4A33-B13A-FA6BFAD98DCC}" presName="hierChild4" presStyleCnt="0"/>
      <dgm:spPr/>
    </dgm:pt>
    <dgm:pt modelId="{511555DA-43D2-47EB-A819-AD67C8E11FFB}" type="pres">
      <dgm:prSet presAssocID="{31271DDF-A02E-45EF-B7EC-3D1BEEE7697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3748611-9371-40B0-9ED1-502EA83FEC36}" type="pres">
      <dgm:prSet presAssocID="{0CDF1427-7D81-4D30-A0C6-7CD0ADA9336C}" presName="hierRoot2" presStyleCnt="0"/>
      <dgm:spPr/>
    </dgm:pt>
    <dgm:pt modelId="{3C78682B-55B7-46E6-99E1-F663F11A51FE}" type="pres">
      <dgm:prSet presAssocID="{0CDF1427-7D81-4D30-A0C6-7CD0ADA9336C}" presName="composite2" presStyleCnt="0"/>
      <dgm:spPr/>
    </dgm:pt>
    <dgm:pt modelId="{E01C4FC4-1903-4945-A955-46F9BC5656AB}" type="pres">
      <dgm:prSet presAssocID="{0CDF1427-7D81-4D30-A0C6-7CD0ADA9336C}" presName="background2" presStyleLbl="node2" presStyleIdx="1" presStyleCnt="2"/>
      <dgm:spPr/>
    </dgm:pt>
    <dgm:pt modelId="{1A361FB1-3A08-4369-99A4-A10F8A177157}" type="pres">
      <dgm:prSet presAssocID="{0CDF1427-7D81-4D30-A0C6-7CD0ADA9336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F9849-C22C-422F-A5F6-E159D843AC64}" type="pres">
      <dgm:prSet presAssocID="{0CDF1427-7D81-4D30-A0C6-7CD0ADA9336C}" presName="hierChild3" presStyleCnt="0"/>
      <dgm:spPr/>
    </dgm:pt>
    <dgm:pt modelId="{C32D89D9-79A3-4140-B890-5FE8A5CA7BCB}" type="pres">
      <dgm:prSet presAssocID="{2254CECC-0735-4AB2-8A87-4FE5AFB450F8}" presName="Name17" presStyleLbl="parChTrans1D3" presStyleIdx="1" presStyleCnt="3"/>
      <dgm:spPr/>
      <dgm:t>
        <a:bodyPr/>
        <a:lstStyle/>
        <a:p>
          <a:endParaRPr lang="en-US"/>
        </a:p>
      </dgm:t>
    </dgm:pt>
    <dgm:pt modelId="{84F521A8-E993-4729-9CA5-A3C48FBD340E}" type="pres">
      <dgm:prSet presAssocID="{762ECA6B-06F0-4DAD-9BC0-AD7639F6AC12}" presName="hierRoot3" presStyleCnt="0"/>
      <dgm:spPr/>
    </dgm:pt>
    <dgm:pt modelId="{ACD9CBB4-11DD-48FC-B45D-6F9718DDAAAC}" type="pres">
      <dgm:prSet presAssocID="{762ECA6B-06F0-4DAD-9BC0-AD7639F6AC12}" presName="composite3" presStyleCnt="0"/>
      <dgm:spPr/>
    </dgm:pt>
    <dgm:pt modelId="{4F10D7CC-9C90-44FE-A027-2BAE193EC101}" type="pres">
      <dgm:prSet presAssocID="{762ECA6B-06F0-4DAD-9BC0-AD7639F6AC12}" presName="background3" presStyleLbl="node3" presStyleIdx="1" presStyleCnt="3"/>
      <dgm:spPr/>
    </dgm:pt>
    <dgm:pt modelId="{A3F1D048-A852-44B6-BB44-E6024DEE6831}" type="pres">
      <dgm:prSet presAssocID="{762ECA6B-06F0-4DAD-9BC0-AD7639F6AC1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9D2E0F-EE1B-4D10-A7DB-8D51462D566A}" type="pres">
      <dgm:prSet presAssocID="{762ECA6B-06F0-4DAD-9BC0-AD7639F6AC12}" presName="hierChild4" presStyleCnt="0"/>
      <dgm:spPr/>
    </dgm:pt>
    <dgm:pt modelId="{E500EC44-2E4A-41E7-B592-C4A2DA6D9963}" type="pres">
      <dgm:prSet presAssocID="{EBE46D7E-D81A-444D-A3E4-EE21655C422A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819618D-E78D-4963-89A7-7456DA508499}" type="pres">
      <dgm:prSet presAssocID="{8295B2B8-8972-4075-A231-71852D1710DC}" presName="hierRoot3" presStyleCnt="0"/>
      <dgm:spPr/>
    </dgm:pt>
    <dgm:pt modelId="{427F71A0-ECE9-4BC9-A758-DBF5C8CE6867}" type="pres">
      <dgm:prSet presAssocID="{8295B2B8-8972-4075-A231-71852D1710DC}" presName="composite3" presStyleCnt="0"/>
      <dgm:spPr/>
    </dgm:pt>
    <dgm:pt modelId="{75553AF7-D985-47FD-A309-A4E1A8CEF63E}" type="pres">
      <dgm:prSet presAssocID="{8295B2B8-8972-4075-A231-71852D1710DC}" presName="background3" presStyleLbl="node3" presStyleIdx="2" presStyleCnt="3"/>
      <dgm:spPr/>
    </dgm:pt>
    <dgm:pt modelId="{47500F83-ABEB-4834-B268-C81423DC366D}" type="pres">
      <dgm:prSet presAssocID="{8295B2B8-8972-4075-A231-71852D1710D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4B2E07-C0B3-400D-9193-976C4CBDBFF0}" type="pres">
      <dgm:prSet presAssocID="{8295B2B8-8972-4075-A231-71852D1710DC}" presName="hierChild4" presStyleCnt="0"/>
      <dgm:spPr/>
    </dgm:pt>
  </dgm:ptLst>
  <dgm:cxnLst>
    <dgm:cxn modelId="{87D9955D-8F3E-441A-B61A-502AC6CA6E77}" srcId="{F9411309-86B3-4640-A096-CF3741A23A6B}" destId="{E03F3749-5936-488A-86F9-357E7AE68AC7}" srcOrd="0" destOrd="0" parTransId="{2A73CE20-444D-4A54-9B4A-13209A460EDD}" sibTransId="{68423D9B-BFB9-44DF-8495-E86A6660A375}"/>
    <dgm:cxn modelId="{6FB5D2B3-88FE-4DD8-95D2-F9B1DEB40388}" srcId="{E03F3749-5936-488A-86F9-357E7AE68AC7}" destId="{89BE0960-9D82-4A33-B13A-FA6BFAD98DCC}" srcOrd="0" destOrd="0" parTransId="{4AAE4863-A49B-4A2E-929E-276EBD098028}" sibTransId="{6540E4A8-589B-4FE2-9652-1FE3327D921D}"/>
    <dgm:cxn modelId="{9E4245AB-1AF6-4745-96D8-B3D1E9D35F85}" srcId="{F9411309-86B3-4640-A096-CF3741A23A6B}" destId="{0CDF1427-7D81-4D30-A0C6-7CD0ADA9336C}" srcOrd="1" destOrd="0" parTransId="{31271DDF-A02E-45EF-B7EC-3D1BEEE76974}" sibTransId="{BB9C7542-8626-4872-8025-A4A930206962}"/>
    <dgm:cxn modelId="{A0B34F02-47D4-4B36-8669-CDE7DD06CEF1}" srcId="{0CDF1427-7D81-4D30-A0C6-7CD0ADA9336C}" destId="{8295B2B8-8972-4075-A231-71852D1710DC}" srcOrd="1" destOrd="0" parTransId="{EBE46D7E-D81A-444D-A3E4-EE21655C422A}" sibTransId="{A488E2ED-208A-4CCA-8711-07A9CDEE0434}"/>
    <dgm:cxn modelId="{3F418CE3-C0E8-4D5F-B1C5-8D25E78C1018}" type="presOf" srcId="{762ECA6B-06F0-4DAD-9BC0-AD7639F6AC12}" destId="{A3F1D048-A852-44B6-BB44-E6024DEE6831}" srcOrd="0" destOrd="0" presId="urn:microsoft.com/office/officeart/2005/8/layout/hierarchy1"/>
    <dgm:cxn modelId="{27C2EC57-A2AC-47C9-88B9-CA5601A4A405}" type="presOf" srcId="{2254CECC-0735-4AB2-8A87-4FE5AFB450F8}" destId="{C32D89D9-79A3-4140-B890-5FE8A5CA7BCB}" srcOrd="0" destOrd="0" presId="urn:microsoft.com/office/officeart/2005/8/layout/hierarchy1"/>
    <dgm:cxn modelId="{448D1356-D764-4910-A042-C98B9A4EB600}" type="presOf" srcId="{EBE46D7E-D81A-444D-A3E4-EE21655C422A}" destId="{E500EC44-2E4A-41E7-B592-C4A2DA6D9963}" srcOrd="0" destOrd="0" presId="urn:microsoft.com/office/officeart/2005/8/layout/hierarchy1"/>
    <dgm:cxn modelId="{736D48DB-F562-40F4-B713-87A3DFD627CD}" type="presOf" srcId="{91687ECC-E1ED-4BF1-A044-C5BED542C3A0}" destId="{9A15F165-033F-43DA-85E8-981F6947AB67}" srcOrd="0" destOrd="0" presId="urn:microsoft.com/office/officeart/2005/8/layout/hierarchy1"/>
    <dgm:cxn modelId="{DA8BBB94-3E23-4B14-8751-E797B88AEB77}" srcId="{91687ECC-E1ED-4BF1-A044-C5BED542C3A0}" destId="{F9411309-86B3-4640-A096-CF3741A23A6B}" srcOrd="0" destOrd="0" parTransId="{AF7E8FBF-B581-4AB3-B7EF-D55E7A1B28C5}" sibTransId="{DCE377F1-6B9A-4CC9-B943-F706147B2563}"/>
    <dgm:cxn modelId="{782DA0F6-24D3-4F34-B55E-AFE7F3FC3CF4}" type="presOf" srcId="{E03F3749-5936-488A-86F9-357E7AE68AC7}" destId="{A10FD982-B11C-497A-83DE-D8D1F5EF8FF1}" srcOrd="0" destOrd="0" presId="urn:microsoft.com/office/officeart/2005/8/layout/hierarchy1"/>
    <dgm:cxn modelId="{A2B44603-4DBA-4C94-8037-BACD6D585334}" srcId="{0CDF1427-7D81-4D30-A0C6-7CD0ADA9336C}" destId="{762ECA6B-06F0-4DAD-9BC0-AD7639F6AC12}" srcOrd="0" destOrd="0" parTransId="{2254CECC-0735-4AB2-8A87-4FE5AFB450F8}" sibTransId="{25DA008C-F10B-402A-B84B-39D224F331DD}"/>
    <dgm:cxn modelId="{0C0E0B66-82B1-4E3F-BE1A-27AC8DF22641}" type="presOf" srcId="{31271DDF-A02E-45EF-B7EC-3D1BEEE76974}" destId="{511555DA-43D2-47EB-A819-AD67C8E11FFB}" srcOrd="0" destOrd="0" presId="urn:microsoft.com/office/officeart/2005/8/layout/hierarchy1"/>
    <dgm:cxn modelId="{BA334955-46EE-4BC5-847E-DDCC93804597}" type="presOf" srcId="{2A73CE20-444D-4A54-9B4A-13209A460EDD}" destId="{9670B8EB-E17D-46F7-8BE8-3626515C033D}" srcOrd="0" destOrd="0" presId="urn:microsoft.com/office/officeart/2005/8/layout/hierarchy1"/>
    <dgm:cxn modelId="{883AC106-1923-460C-992E-25CFBC6F243D}" type="presOf" srcId="{8295B2B8-8972-4075-A231-71852D1710DC}" destId="{47500F83-ABEB-4834-B268-C81423DC366D}" srcOrd="0" destOrd="0" presId="urn:microsoft.com/office/officeart/2005/8/layout/hierarchy1"/>
    <dgm:cxn modelId="{B5774502-F273-40E2-B09F-8F8D526D92F5}" type="presOf" srcId="{0CDF1427-7D81-4D30-A0C6-7CD0ADA9336C}" destId="{1A361FB1-3A08-4369-99A4-A10F8A177157}" srcOrd="0" destOrd="0" presId="urn:microsoft.com/office/officeart/2005/8/layout/hierarchy1"/>
    <dgm:cxn modelId="{4215BDAD-E08F-43B7-9F3E-7E92B55E7350}" type="presOf" srcId="{4AAE4863-A49B-4A2E-929E-276EBD098028}" destId="{607BE89E-D46C-44CB-84E3-63F1E3E460F4}" srcOrd="0" destOrd="0" presId="urn:microsoft.com/office/officeart/2005/8/layout/hierarchy1"/>
    <dgm:cxn modelId="{708EC236-8E9F-4D9E-82B6-A7A0A6EF73D4}" type="presOf" srcId="{F9411309-86B3-4640-A096-CF3741A23A6B}" destId="{3B219BD2-9319-4D64-B171-AD03B6C967EF}" srcOrd="0" destOrd="0" presId="urn:microsoft.com/office/officeart/2005/8/layout/hierarchy1"/>
    <dgm:cxn modelId="{86CB5208-0B7D-4A48-92B3-89790FC9B7F9}" type="presOf" srcId="{89BE0960-9D82-4A33-B13A-FA6BFAD98DCC}" destId="{F4BF436C-5955-4B86-96EB-EE02194E08E1}" srcOrd="0" destOrd="0" presId="urn:microsoft.com/office/officeart/2005/8/layout/hierarchy1"/>
    <dgm:cxn modelId="{8E9E2C7B-F533-4C8E-980F-D956FC35A9A4}" type="presParOf" srcId="{9A15F165-033F-43DA-85E8-981F6947AB67}" destId="{DC113EBC-7982-4039-A9FF-562DF74C2697}" srcOrd="0" destOrd="0" presId="urn:microsoft.com/office/officeart/2005/8/layout/hierarchy1"/>
    <dgm:cxn modelId="{00CE9E53-8C80-4015-A55E-4D25F86FC229}" type="presParOf" srcId="{DC113EBC-7982-4039-A9FF-562DF74C2697}" destId="{934380B1-7F51-4B1B-B3FF-CB47CB1A5443}" srcOrd="0" destOrd="0" presId="urn:microsoft.com/office/officeart/2005/8/layout/hierarchy1"/>
    <dgm:cxn modelId="{FFB7E3D7-FF65-4632-B92E-68218C1093F3}" type="presParOf" srcId="{934380B1-7F51-4B1B-B3FF-CB47CB1A5443}" destId="{A2189988-C78A-4548-BAF4-6E19A6DAA2A5}" srcOrd="0" destOrd="0" presId="urn:microsoft.com/office/officeart/2005/8/layout/hierarchy1"/>
    <dgm:cxn modelId="{945FBEAF-1F17-43C1-9DEA-90C7C47F6E15}" type="presParOf" srcId="{934380B1-7F51-4B1B-B3FF-CB47CB1A5443}" destId="{3B219BD2-9319-4D64-B171-AD03B6C967EF}" srcOrd="1" destOrd="0" presId="urn:microsoft.com/office/officeart/2005/8/layout/hierarchy1"/>
    <dgm:cxn modelId="{4DC42E32-96AE-4DAA-808B-EAE07E55D483}" type="presParOf" srcId="{DC113EBC-7982-4039-A9FF-562DF74C2697}" destId="{21AAF842-B2E1-4E44-A757-33E054EA992F}" srcOrd="1" destOrd="0" presId="urn:microsoft.com/office/officeart/2005/8/layout/hierarchy1"/>
    <dgm:cxn modelId="{625968DC-39B3-454C-9983-B9AEDD61B0CB}" type="presParOf" srcId="{21AAF842-B2E1-4E44-A757-33E054EA992F}" destId="{9670B8EB-E17D-46F7-8BE8-3626515C033D}" srcOrd="0" destOrd="0" presId="urn:microsoft.com/office/officeart/2005/8/layout/hierarchy1"/>
    <dgm:cxn modelId="{C35613A9-9387-4185-954D-E60D2582E9EC}" type="presParOf" srcId="{21AAF842-B2E1-4E44-A757-33E054EA992F}" destId="{482923B1-FE1D-4EBE-99AF-99EF01B4179A}" srcOrd="1" destOrd="0" presId="urn:microsoft.com/office/officeart/2005/8/layout/hierarchy1"/>
    <dgm:cxn modelId="{0DF6A865-257E-4F40-B1EE-2790FBBA5E1B}" type="presParOf" srcId="{482923B1-FE1D-4EBE-99AF-99EF01B4179A}" destId="{D90D3B08-63BE-426E-A261-5CC3A1E413F0}" srcOrd="0" destOrd="0" presId="urn:microsoft.com/office/officeart/2005/8/layout/hierarchy1"/>
    <dgm:cxn modelId="{600CB471-AE68-4960-BD08-1D5970AA95E9}" type="presParOf" srcId="{D90D3B08-63BE-426E-A261-5CC3A1E413F0}" destId="{5B17338E-6DCB-4DCA-99C9-1E9B649831C6}" srcOrd="0" destOrd="0" presId="urn:microsoft.com/office/officeart/2005/8/layout/hierarchy1"/>
    <dgm:cxn modelId="{26260148-8E0B-4C2F-83BB-0E40488F8F29}" type="presParOf" srcId="{D90D3B08-63BE-426E-A261-5CC3A1E413F0}" destId="{A10FD982-B11C-497A-83DE-D8D1F5EF8FF1}" srcOrd="1" destOrd="0" presId="urn:microsoft.com/office/officeart/2005/8/layout/hierarchy1"/>
    <dgm:cxn modelId="{4FC265E6-6EEB-4FAB-B7A5-7A3A764DDEDA}" type="presParOf" srcId="{482923B1-FE1D-4EBE-99AF-99EF01B4179A}" destId="{587C96F2-17A8-4B56-8288-9686F30B133A}" srcOrd="1" destOrd="0" presId="urn:microsoft.com/office/officeart/2005/8/layout/hierarchy1"/>
    <dgm:cxn modelId="{64798B5D-DE01-452C-934B-E1A627ECCDCE}" type="presParOf" srcId="{587C96F2-17A8-4B56-8288-9686F30B133A}" destId="{607BE89E-D46C-44CB-84E3-63F1E3E460F4}" srcOrd="0" destOrd="0" presId="urn:microsoft.com/office/officeart/2005/8/layout/hierarchy1"/>
    <dgm:cxn modelId="{8EF3BD3A-B7AA-46CC-95B6-100FCE44E458}" type="presParOf" srcId="{587C96F2-17A8-4B56-8288-9686F30B133A}" destId="{C6FCAB9C-0D86-4744-BF07-231788C671BA}" srcOrd="1" destOrd="0" presId="urn:microsoft.com/office/officeart/2005/8/layout/hierarchy1"/>
    <dgm:cxn modelId="{34D86C0F-73B0-4C2D-B2F0-C024C160DD98}" type="presParOf" srcId="{C6FCAB9C-0D86-4744-BF07-231788C671BA}" destId="{BAD73A7C-EB62-4C06-A476-14917E6EABBE}" srcOrd="0" destOrd="0" presId="urn:microsoft.com/office/officeart/2005/8/layout/hierarchy1"/>
    <dgm:cxn modelId="{0737E1E8-ECF1-48B7-968F-726191598255}" type="presParOf" srcId="{BAD73A7C-EB62-4C06-A476-14917E6EABBE}" destId="{F8AFEE16-AC7A-42CA-8BD8-DDCFA2EA8B49}" srcOrd="0" destOrd="0" presId="urn:microsoft.com/office/officeart/2005/8/layout/hierarchy1"/>
    <dgm:cxn modelId="{68F0FCB5-E26A-4E36-B497-AD08100E8D5B}" type="presParOf" srcId="{BAD73A7C-EB62-4C06-A476-14917E6EABBE}" destId="{F4BF436C-5955-4B86-96EB-EE02194E08E1}" srcOrd="1" destOrd="0" presId="urn:microsoft.com/office/officeart/2005/8/layout/hierarchy1"/>
    <dgm:cxn modelId="{1ACB04DC-9882-4B29-99E1-97E5192483C8}" type="presParOf" srcId="{C6FCAB9C-0D86-4744-BF07-231788C671BA}" destId="{B0CD19AE-7845-4EED-9CF3-1FFE4B3D3C24}" srcOrd="1" destOrd="0" presId="urn:microsoft.com/office/officeart/2005/8/layout/hierarchy1"/>
    <dgm:cxn modelId="{3EC0C767-9810-4289-90AD-3760B2F74D05}" type="presParOf" srcId="{21AAF842-B2E1-4E44-A757-33E054EA992F}" destId="{511555DA-43D2-47EB-A819-AD67C8E11FFB}" srcOrd="2" destOrd="0" presId="urn:microsoft.com/office/officeart/2005/8/layout/hierarchy1"/>
    <dgm:cxn modelId="{9FE3F626-3A89-49FA-A9B5-4FFC3DE4A85A}" type="presParOf" srcId="{21AAF842-B2E1-4E44-A757-33E054EA992F}" destId="{E3748611-9371-40B0-9ED1-502EA83FEC36}" srcOrd="3" destOrd="0" presId="urn:microsoft.com/office/officeart/2005/8/layout/hierarchy1"/>
    <dgm:cxn modelId="{F0585590-839C-4AD5-93BF-284183792FBA}" type="presParOf" srcId="{E3748611-9371-40B0-9ED1-502EA83FEC36}" destId="{3C78682B-55B7-46E6-99E1-F663F11A51FE}" srcOrd="0" destOrd="0" presId="urn:microsoft.com/office/officeart/2005/8/layout/hierarchy1"/>
    <dgm:cxn modelId="{D0CD5DD9-BBB4-4A75-A25B-A4247EC4E23B}" type="presParOf" srcId="{3C78682B-55B7-46E6-99E1-F663F11A51FE}" destId="{E01C4FC4-1903-4945-A955-46F9BC5656AB}" srcOrd="0" destOrd="0" presId="urn:microsoft.com/office/officeart/2005/8/layout/hierarchy1"/>
    <dgm:cxn modelId="{61380D4B-B4E9-479D-968B-393B5F7FEEE9}" type="presParOf" srcId="{3C78682B-55B7-46E6-99E1-F663F11A51FE}" destId="{1A361FB1-3A08-4369-99A4-A10F8A177157}" srcOrd="1" destOrd="0" presId="urn:microsoft.com/office/officeart/2005/8/layout/hierarchy1"/>
    <dgm:cxn modelId="{3A1A064B-6402-4FE4-ACA3-2A5CDA51E6EC}" type="presParOf" srcId="{E3748611-9371-40B0-9ED1-502EA83FEC36}" destId="{4A0F9849-C22C-422F-A5F6-E159D843AC64}" srcOrd="1" destOrd="0" presId="urn:microsoft.com/office/officeart/2005/8/layout/hierarchy1"/>
    <dgm:cxn modelId="{86F22CA4-B618-4757-B86C-FD4A94FFAB1B}" type="presParOf" srcId="{4A0F9849-C22C-422F-A5F6-E159D843AC64}" destId="{C32D89D9-79A3-4140-B890-5FE8A5CA7BCB}" srcOrd="0" destOrd="0" presId="urn:microsoft.com/office/officeart/2005/8/layout/hierarchy1"/>
    <dgm:cxn modelId="{0D59F1A5-D311-45CF-931C-B4322378766E}" type="presParOf" srcId="{4A0F9849-C22C-422F-A5F6-E159D843AC64}" destId="{84F521A8-E993-4729-9CA5-A3C48FBD340E}" srcOrd="1" destOrd="0" presId="urn:microsoft.com/office/officeart/2005/8/layout/hierarchy1"/>
    <dgm:cxn modelId="{FBA94CD6-C745-4F4A-84DE-F482906CB0C4}" type="presParOf" srcId="{84F521A8-E993-4729-9CA5-A3C48FBD340E}" destId="{ACD9CBB4-11DD-48FC-B45D-6F9718DDAAAC}" srcOrd="0" destOrd="0" presId="urn:microsoft.com/office/officeart/2005/8/layout/hierarchy1"/>
    <dgm:cxn modelId="{AFD26CE8-7DE1-499B-963A-029E338C3343}" type="presParOf" srcId="{ACD9CBB4-11DD-48FC-B45D-6F9718DDAAAC}" destId="{4F10D7CC-9C90-44FE-A027-2BAE193EC101}" srcOrd="0" destOrd="0" presId="urn:microsoft.com/office/officeart/2005/8/layout/hierarchy1"/>
    <dgm:cxn modelId="{85455146-C9C3-4446-B3C7-9A926CD1FA3A}" type="presParOf" srcId="{ACD9CBB4-11DD-48FC-B45D-6F9718DDAAAC}" destId="{A3F1D048-A852-44B6-BB44-E6024DEE6831}" srcOrd="1" destOrd="0" presId="urn:microsoft.com/office/officeart/2005/8/layout/hierarchy1"/>
    <dgm:cxn modelId="{872EDEED-AAA5-4ADE-832C-A9E8FAAFF872}" type="presParOf" srcId="{84F521A8-E993-4729-9CA5-A3C48FBD340E}" destId="{A19D2E0F-EE1B-4D10-A7DB-8D51462D566A}" srcOrd="1" destOrd="0" presId="urn:microsoft.com/office/officeart/2005/8/layout/hierarchy1"/>
    <dgm:cxn modelId="{352F02E8-6283-44E6-8786-5A848C92E39D}" type="presParOf" srcId="{4A0F9849-C22C-422F-A5F6-E159D843AC64}" destId="{E500EC44-2E4A-41E7-B592-C4A2DA6D9963}" srcOrd="2" destOrd="0" presId="urn:microsoft.com/office/officeart/2005/8/layout/hierarchy1"/>
    <dgm:cxn modelId="{F1B28DF1-9DAE-41DC-8F94-1102EDE46839}" type="presParOf" srcId="{4A0F9849-C22C-422F-A5F6-E159D843AC64}" destId="{8819618D-E78D-4963-89A7-7456DA508499}" srcOrd="3" destOrd="0" presId="urn:microsoft.com/office/officeart/2005/8/layout/hierarchy1"/>
    <dgm:cxn modelId="{58AE3116-BD2F-4C7A-AB4A-E353F199B53F}" type="presParOf" srcId="{8819618D-E78D-4963-89A7-7456DA508499}" destId="{427F71A0-ECE9-4BC9-A758-DBF5C8CE6867}" srcOrd="0" destOrd="0" presId="urn:microsoft.com/office/officeart/2005/8/layout/hierarchy1"/>
    <dgm:cxn modelId="{44A0DD69-EF24-4358-A934-F368EC59E2F9}" type="presParOf" srcId="{427F71A0-ECE9-4BC9-A758-DBF5C8CE6867}" destId="{75553AF7-D985-47FD-A309-A4E1A8CEF63E}" srcOrd="0" destOrd="0" presId="urn:microsoft.com/office/officeart/2005/8/layout/hierarchy1"/>
    <dgm:cxn modelId="{78C5F468-F519-4FBD-B537-41571404CB15}" type="presParOf" srcId="{427F71A0-ECE9-4BC9-A758-DBF5C8CE6867}" destId="{47500F83-ABEB-4834-B268-C81423DC366D}" srcOrd="1" destOrd="0" presId="urn:microsoft.com/office/officeart/2005/8/layout/hierarchy1"/>
    <dgm:cxn modelId="{D545F519-4411-40AE-825A-D94FCDEC5886}" type="presParOf" srcId="{8819618D-E78D-4963-89A7-7456DA508499}" destId="{874B2E07-C0B3-400D-9193-976C4CBDBF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0EC44-2E4A-41E7-B592-C4A2DA6D9963}">
      <dsp:nvSpPr>
        <dsp:cNvPr id="0" name=""/>
        <dsp:cNvSpPr/>
      </dsp:nvSpPr>
      <dsp:spPr>
        <a:xfrm>
          <a:off x="5393682" y="3079004"/>
          <a:ext cx="1205078" cy="573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28"/>
              </a:lnTo>
              <a:lnTo>
                <a:pt x="1205078" y="390828"/>
              </a:lnTo>
              <a:lnTo>
                <a:pt x="1205078" y="57350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D89D9-79A3-4140-B890-5FE8A5CA7BCB}">
      <dsp:nvSpPr>
        <dsp:cNvPr id="0" name=""/>
        <dsp:cNvSpPr/>
      </dsp:nvSpPr>
      <dsp:spPr>
        <a:xfrm>
          <a:off x="4188603" y="3079004"/>
          <a:ext cx="1205078" cy="573507"/>
        </a:xfrm>
        <a:custGeom>
          <a:avLst/>
          <a:gdLst/>
          <a:ahLst/>
          <a:cxnLst/>
          <a:rect l="0" t="0" r="0" b="0"/>
          <a:pathLst>
            <a:path>
              <a:moveTo>
                <a:pt x="1205078" y="0"/>
              </a:moveTo>
              <a:lnTo>
                <a:pt x="1205078" y="390828"/>
              </a:lnTo>
              <a:lnTo>
                <a:pt x="0" y="390828"/>
              </a:lnTo>
              <a:lnTo>
                <a:pt x="0" y="57350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1555DA-43D2-47EB-A819-AD67C8E11FFB}">
      <dsp:nvSpPr>
        <dsp:cNvPr id="0" name=""/>
        <dsp:cNvSpPr/>
      </dsp:nvSpPr>
      <dsp:spPr>
        <a:xfrm>
          <a:off x="3586064" y="1202508"/>
          <a:ext cx="1807618" cy="62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630"/>
              </a:lnTo>
              <a:lnTo>
                <a:pt x="1807618" y="441630"/>
              </a:lnTo>
              <a:lnTo>
                <a:pt x="1807618" y="62430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BE89E-D46C-44CB-84E3-63F1E3E460F4}">
      <dsp:nvSpPr>
        <dsp:cNvPr id="0" name=""/>
        <dsp:cNvSpPr/>
      </dsp:nvSpPr>
      <dsp:spPr>
        <a:xfrm>
          <a:off x="1732725" y="3079004"/>
          <a:ext cx="91440" cy="5735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50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0B8EB-E17D-46F7-8BE8-3626515C033D}">
      <dsp:nvSpPr>
        <dsp:cNvPr id="0" name=""/>
        <dsp:cNvSpPr/>
      </dsp:nvSpPr>
      <dsp:spPr>
        <a:xfrm>
          <a:off x="1778445" y="1202508"/>
          <a:ext cx="1807618" cy="624309"/>
        </a:xfrm>
        <a:custGeom>
          <a:avLst/>
          <a:gdLst/>
          <a:ahLst/>
          <a:cxnLst/>
          <a:rect l="0" t="0" r="0" b="0"/>
          <a:pathLst>
            <a:path>
              <a:moveTo>
                <a:pt x="1807618" y="0"/>
              </a:moveTo>
              <a:lnTo>
                <a:pt x="1807618" y="441630"/>
              </a:lnTo>
              <a:lnTo>
                <a:pt x="0" y="441630"/>
              </a:lnTo>
              <a:lnTo>
                <a:pt x="0" y="62430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89988-C78A-4548-BAF4-6E19A6DAA2A5}">
      <dsp:nvSpPr>
        <dsp:cNvPr id="0" name=""/>
        <dsp:cNvSpPr/>
      </dsp:nvSpPr>
      <dsp:spPr>
        <a:xfrm>
          <a:off x="2600090" y="-49677"/>
          <a:ext cx="1971946" cy="125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19BD2-9319-4D64-B171-AD03B6C967EF}">
      <dsp:nvSpPr>
        <dsp:cNvPr id="0" name=""/>
        <dsp:cNvSpPr/>
      </dsp:nvSpPr>
      <dsp:spPr>
        <a:xfrm>
          <a:off x="2819195" y="158472"/>
          <a:ext cx="1971946" cy="1252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 am TI, TIII, TIV or Self Sufficiency Employment &amp; Training</a:t>
          </a:r>
          <a:endParaRPr lang="en-US" sz="1200" kern="1200" dirty="0"/>
        </a:p>
      </dsp:txBody>
      <dsp:txXfrm>
        <a:off x="2855870" y="195147"/>
        <a:ext cx="1898596" cy="1178836"/>
      </dsp:txXfrm>
    </dsp:sp>
    <dsp:sp modelId="{5B17338E-6DCB-4DCA-99C9-1E9B649831C6}">
      <dsp:nvSpPr>
        <dsp:cNvPr id="0" name=""/>
        <dsp:cNvSpPr/>
      </dsp:nvSpPr>
      <dsp:spPr>
        <a:xfrm>
          <a:off x="792472" y="1826817"/>
          <a:ext cx="1971946" cy="125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FD982-B11C-497A-83DE-D8D1F5EF8FF1}">
      <dsp:nvSpPr>
        <dsp:cNvPr id="0" name=""/>
        <dsp:cNvSpPr/>
      </dsp:nvSpPr>
      <dsp:spPr>
        <a:xfrm>
          <a:off x="1011577" y="2034967"/>
          <a:ext cx="1971946" cy="1252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YES</a:t>
          </a:r>
          <a:endParaRPr lang="en-US" sz="1200" kern="1200" dirty="0"/>
        </a:p>
      </dsp:txBody>
      <dsp:txXfrm>
        <a:off x="1048252" y="2071642"/>
        <a:ext cx="1898596" cy="1178836"/>
      </dsp:txXfrm>
    </dsp:sp>
    <dsp:sp modelId="{F8AFEE16-AC7A-42CA-8BD8-DDCFA2EA8B49}">
      <dsp:nvSpPr>
        <dsp:cNvPr id="0" name=""/>
        <dsp:cNvSpPr/>
      </dsp:nvSpPr>
      <dsp:spPr>
        <a:xfrm>
          <a:off x="792472" y="3652512"/>
          <a:ext cx="1971946" cy="125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F436C-5955-4B86-96EB-EE02194E08E1}">
      <dsp:nvSpPr>
        <dsp:cNvPr id="0" name=""/>
        <dsp:cNvSpPr/>
      </dsp:nvSpPr>
      <dsp:spPr>
        <a:xfrm>
          <a:off x="1011577" y="3860662"/>
          <a:ext cx="1971946" cy="1252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Service counts at the individualized level will be used as the methodology for all shared costs including infrastructure/facilities</a:t>
          </a:r>
          <a:endParaRPr lang="en-US" sz="1200" kern="1200" dirty="0"/>
        </a:p>
      </dsp:txBody>
      <dsp:txXfrm>
        <a:off x="1048252" y="3897337"/>
        <a:ext cx="1898596" cy="1178836"/>
      </dsp:txXfrm>
    </dsp:sp>
    <dsp:sp modelId="{E01C4FC4-1903-4945-A955-46F9BC5656AB}">
      <dsp:nvSpPr>
        <dsp:cNvPr id="0" name=""/>
        <dsp:cNvSpPr/>
      </dsp:nvSpPr>
      <dsp:spPr>
        <a:xfrm>
          <a:off x="4407708" y="1826817"/>
          <a:ext cx="1971946" cy="125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61FB1-3A08-4369-99A4-A10F8A177157}">
      <dsp:nvSpPr>
        <dsp:cNvPr id="0" name=""/>
        <dsp:cNvSpPr/>
      </dsp:nvSpPr>
      <dsp:spPr>
        <a:xfrm>
          <a:off x="4626813" y="2034967"/>
          <a:ext cx="1971946" cy="1252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</a:t>
          </a:r>
          <a:endParaRPr lang="en-US" sz="1200" kern="1200" dirty="0"/>
        </a:p>
      </dsp:txBody>
      <dsp:txXfrm>
        <a:off x="4663488" y="2071642"/>
        <a:ext cx="1898596" cy="1178836"/>
      </dsp:txXfrm>
    </dsp:sp>
    <dsp:sp modelId="{4F10D7CC-9C90-44FE-A027-2BAE193EC101}">
      <dsp:nvSpPr>
        <dsp:cNvPr id="0" name=""/>
        <dsp:cNvSpPr/>
      </dsp:nvSpPr>
      <dsp:spPr>
        <a:xfrm>
          <a:off x="3202629" y="3652512"/>
          <a:ext cx="1971946" cy="125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1D048-A852-44B6-BB44-E6024DEE6831}">
      <dsp:nvSpPr>
        <dsp:cNvPr id="0" name=""/>
        <dsp:cNvSpPr/>
      </dsp:nvSpPr>
      <dsp:spPr>
        <a:xfrm>
          <a:off x="3421735" y="3860662"/>
          <a:ext cx="1971946" cy="1252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 am a TII Partner. Shared costs will be taken at the state level prior to grants being distributed.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</dsp:txBody>
      <dsp:txXfrm>
        <a:off x="3458410" y="3897337"/>
        <a:ext cx="1898596" cy="1178836"/>
      </dsp:txXfrm>
    </dsp:sp>
    <dsp:sp modelId="{75553AF7-D985-47FD-A309-A4E1A8CEF63E}">
      <dsp:nvSpPr>
        <dsp:cNvPr id="0" name=""/>
        <dsp:cNvSpPr/>
      </dsp:nvSpPr>
      <dsp:spPr>
        <a:xfrm>
          <a:off x="5612787" y="3652512"/>
          <a:ext cx="1971946" cy="125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00F83-ABEB-4834-B268-C81423DC366D}">
      <dsp:nvSpPr>
        <dsp:cNvPr id="0" name=""/>
        <dsp:cNvSpPr/>
      </dsp:nvSpPr>
      <dsp:spPr>
        <a:xfrm>
          <a:off x="5831892" y="3860662"/>
          <a:ext cx="1971946" cy="1252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 other partners/programs must use a fair methodology agreed upon locally.  It may be service counts, but this is not required.</a:t>
          </a:r>
          <a:endParaRPr lang="en-US" sz="1200" kern="1200" dirty="0"/>
        </a:p>
      </dsp:txBody>
      <dsp:txXfrm>
        <a:off x="5868567" y="3897337"/>
        <a:ext cx="1898596" cy="1178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D6BCAE-5FED-C54B-A950-97720F070A2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180289-E519-CF43-8119-CC339A9A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7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84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95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969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03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2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38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61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32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44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2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9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4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47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80289-E519-CF43-8119-CC339A9AB5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485F-1C25-49F3-8FE1-5D4E72F39418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8271-41B2-449A-A875-0F61CBB18A1E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B03D-0B22-4DEE-8E40-D419EAA3E907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FEAF-ECAD-4C12-8274-370A4F742C3E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A7EB-4017-4521-A3CC-176237303750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11D8-3538-4E6C-BB46-96880DD307B9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FFFD-2707-47FB-86F5-5CB077AF4BD3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89EA-A8C8-478E-A94E-EFE7C2EFC761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8EF1-7D07-4BF2-B52A-0B052A063D4C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745-641F-468A-B5D7-5B15EDD9E38F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D1C-C3FA-4F24-8F6B-E0563E2F2C7C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3A12-9204-47F3-B96F-04D9920611EB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A8BF-711D-4AEA-B55F-5244A6A98175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C5F9-3EDE-4251-91A2-9E21BA349BBC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A490-2B0E-4354-8B18-8A19DCF0BDC8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202E-4DDA-4FA0-8EA0-E5867736B3F3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0D29-0842-4BF4-885E-07604228EBC4}" type="datetime1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Allocation Webinar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August 12, 2016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2 CFR 200 (Uniform Guidance)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All cost sharing for services and infrastructure must be consistent with Uniform Guidance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All costs must be “allowable, reasonable, necessary, and allocable to the program” consistent with the Cost Principles in 2 CFR 200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Cost Allocation Plans in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Oregon is </a:t>
            </a:r>
            <a:r>
              <a:rPr lang="en-US" sz="2000" dirty="0" smtClean="0"/>
              <a:t>Unique</a:t>
            </a:r>
          </a:p>
          <a:p>
            <a:pPr lvl="1"/>
            <a:r>
              <a:rPr lang="en-US" dirty="0" smtClean="0"/>
              <a:t>SEDAF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“All means All” for Titles I and III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000" dirty="0" smtClean="0">
                <a:solidFill>
                  <a:schemeClr val="tx1"/>
                </a:solidFill>
              </a:rPr>
              <a:t>WIOA requires more partners be included in the MOU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 Cost Allocation Plans (CAPs)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One-stop </a:t>
            </a:r>
            <a:r>
              <a:rPr lang="en-US" sz="2000" dirty="0"/>
              <a:t>Center </a:t>
            </a:r>
            <a:r>
              <a:rPr lang="en-US" sz="2000" dirty="0" smtClean="0"/>
              <a:t>infrastructure </a:t>
            </a:r>
            <a:r>
              <a:rPr lang="en-US" sz="2000" dirty="0"/>
              <a:t>c</a:t>
            </a:r>
            <a:r>
              <a:rPr lang="en-US" sz="2000" dirty="0" smtClean="0"/>
              <a:t>ost allocation plan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One-Stop Center shared-services c</a:t>
            </a:r>
            <a:r>
              <a:rPr lang="en-US" sz="2000" dirty="0" smtClean="0"/>
              <a:t>ost </a:t>
            </a:r>
            <a:r>
              <a:rPr lang="en-US" sz="2000" dirty="0"/>
              <a:t>allocation </a:t>
            </a:r>
            <a:r>
              <a:rPr lang="en-US" sz="2000" dirty="0" smtClean="0"/>
              <a:t>plan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One-Stop Center Infrastructure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All Parties to the MOU must contribute to the cost of one-stop center infrastructure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Local Negotiations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State Options, if Local Negotiations Fail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Assistance and Future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One-stop Operator procurement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One-Stop Operations Cost Allocation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i="1" dirty="0"/>
              <a:t>Paying for the One-Stop Delivery System</a:t>
            </a:r>
            <a:r>
              <a:rPr lang="en-US" sz="2000" dirty="0"/>
              <a:t> national webinar on September 21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WSET to issue joint Oregon WIOA MOU/Cost Allocation Plan template and guidance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3521"/>
            <a:ext cx="8596668" cy="4704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State agency agreement on cost sharing principles: </a:t>
            </a:r>
          </a:p>
          <a:p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pply a uniform methodology to the entire workforce system</a:t>
            </a:r>
          </a:p>
          <a:p>
            <a:pPr marL="4000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 law breaking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itigate risk</a:t>
            </a:r>
          </a:p>
          <a:p>
            <a:pPr lvl="2"/>
            <a:r>
              <a:rPr lang="en-US" dirty="0" smtClean="0"/>
              <a:t>Compliance </a:t>
            </a:r>
            <a:r>
              <a:rPr lang="en-US" dirty="0"/>
              <a:t>with the OMB </a:t>
            </a:r>
            <a:r>
              <a:rPr lang="en-US" dirty="0" smtClean="0"/>
              <a:t>circular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alan</a:t>
            </a:r>
            <a:r>
              <a:rPr lang="en-US" dirty="0" smtClean="0"/>
              <a:t>ce cost to benefit received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Appropriately build resources for clients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Impact to partner budgets as minimal as possible</a:t>
            </a:r>
          </a:p>
          <a:p>
            <a:pPr lvl="2"/>
            <a:r>
              <a:rPr lang="en-US" dirty="0" smtClean="0"/>
              <a:t>Recognize change will occur so there is no zero impact scenario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070975"/>
              </p:ext>
            </p:extLst>
          </p:nvPr>
        </p:nvGraphicFramePr>
        <p:xfrm>
          <a:off x="779290" y="240348"/>
          <a:ext cx="8596312" cy="511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1469"/>
            <a:ext cx="8596668" cy="388077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All Basic Career Services are shared and benefit Title I and III</a:t>
            </a:r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Title I Adult and Title I Dislocated Worker treated as one program</a:t>
            </a:r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Individualized Services will be shared in the cost pool</a:t>
            </a:r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All Basic Career Services provided to SNAP 50/50 customers will be direct charged to SNAP 50/50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6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626534"/>
            <a:ext cx="9584266" cy="1320800"/>
          </a:xfrm>
        </p:spPr>
        <p:txBody>
          <a:bodyPr/>
          <a:lstStyle/>
          <a:p>
            <a:r>
              <a:rPr lang="en-US" dirty="0" smtClean="0"/>
              <a:t>Title II- Adult Education &amp; Family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0989"/>
            <a:ext cx="8596668" cy="42605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Negotiated at the state Title II administration level</a:t>
            </a:r>
          </a:p>
          <a:p>
            <a:pPr lvl="1"/>
            <a:r>
              <a:rPr lang="en-US" dirty="0" smtClean="0"/>
              <a:t>Grant reduced at the state level prior to distribution</a:t>
            </a:r>
          </a:p>
          <a:p>
            <a:endParaRPr lang="en-US" dirty="0" smtClean="0"/>
          </a:p>
          <a:p>
            <a:r>
              <a:rPr lang="en-US" dirty="0" smtClean="0"/>
              <a:t>Methodology yet to be determined</a:t>
            </a:r>
          </a:p>
          <a:p>
            <a:pPr lvl="1"/>
            <a:r>
              <a:rPr lang="en-US" dirty="0" smtClean="0"/>
              <a:t>Inclusive conversations with partners and existing providers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Funds reserved at HECC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istributed through IAA to OED</a:t>
            </a:r>
          </a:p>
          <a:p>
            <a:pPr lvl="1"/>
            <a:r>
              <a:rPr lang="en-US" dirty="0" smtClean="0"/>
              <a:t>Credit applied</a:t>
            </a:r>
          </a:p>
          <a:p>
            <a:pPr lvl="1"/>
            <a:r>
              <a:rPr lang="en-US" dirty="0" smtClean="0"/>
              <a:t>Reconciled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ONE- 2016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7498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nsure compliance with 2 CFR 200 on current shared costs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pply WIOA infrastructure and other shared costs requirements to our existing comprehensive centers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284480"/>
            <a:ext cx="8596668" cy="65024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884" y="1361440"/>
            <a:ext cx="3313641" cy="5344159"/>
          </a:xfrm>
        </p:spPr>
        <p:txBody>
          <a:bodyPr>
            <a:normAutofit/>
          </a:bodyPr>
          <a:lstStyle/>
          <a:p>
            <a:r>
              <a:rPr lang="en-US" dirty="0" smtClean="0"/>
              <a:t>Logistics</a:t>
            </a:r>
          </a:p>
          <a:p>
            <a:endParaRPr lang="en-US" sz="800" dirty="0" smtClean="0"/>
          </a:p>
          <a:p>
            <a:r>
              <a:rPr lang="en-US" dirty="0" smtClean="0"/>
              <a:t>Leadership Expectations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endParaRPr lang="en-US" sz="700" dirty="0"/>
          </a:p>
          <a:p>
            <a:r>
              <a:rPr lang="en-US" dirty="0"/>
              <a:t>Oregon </a:t>
            </a:r>
            <a:r>
              <a:rPr lang="en-US" dirty="0" smtClean="0"/>
              <a:t>Principles</a:t>
            </a:r>
          </a:p>
          <a:p>
            <a:endParaRPr lang="en-US" sz="700" dirty="0"/>
          </a:p>
          <a:p>
            <a:r>
              <a:rPr lang="en-US" dirty="0" smtClean="0"/>
              <a:t>Methodology</a:t>
            </a:r>
          </a:p>
          <a:p>
            <a:endParaRPr lang="en-US" sz="7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91297" y="1198772"/>
            <a:ext cx="3885141" cy="5344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00" dirty="0" smtClean="0"/>
          </a:p>
          <a:p>
            <a:r>
              <a:rPr lang="en-US" dirty="0" smtClean="0"/>
              <a:t>Title II  </a:t>
            </a:r>
          </a:p>
          <a:p>
            <a:endParaRPr lang="en-US" sz="600" dirty="0" smtClean="0"/>
          </a:p>
          <a:p>
            <a:r>
              <a:rPr lang="en-US" dirty="0" smtClean="0"/>
              <a:t>Timelines </a:t>
            </a:r>
          </a:p>
          <a:p>
            <a:endParaRPr lang="en-US" sz="600" dirty="0" smtClean="0"/>
          </a:p>
          <a:p>
            <a:r>
              <a:rPr lang="en-US" dirty="0" smtClean="0"/>
              <a:t>Goals </a:t>
            </a:r>
          </a:p>
          <a:p>
            <a:endParaRPr lang="en-US" sz="600" dirty="0" smtClean="0"/>
          </a:p>
          <a:p>
            <a:r>
              <a:rPr lang="en-US" dirty="0" smtClean="0"/>
              <a:t>Questions</a:t>
            </a:r>
          </a:p>
          <a:p>
            <a:endParaRPr lang="en-US" sz="600" dirty="0" smtClean="0"/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7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TWO- 2017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354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Include infrastructure </a:t>
            </a:r>
            <a:r>
              <a:rPr lang="en-US" sz="2400" dirty="0"/>
              <a:t>and other shared costs for other service </a:t>
            </a:r>
            <a:r>
              <a:rPr lang="en-US" sz="2400" dirty="0" smtClean="0"/>
              <a:t>locations</a:t>
            </a:r>
          </a:p>
          <a:p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ake </a:t>
            </a:r>
            <a:r>
              <a:rPr lang="en-US" sz="2400" dirty="0"/>
              <a:t>lessons </a:t>
            </a:r>
            <a:r>
              <a:rPr lang="en-US" sz="2400" dirty="0">
                <a:solidFill>
                  <a:schemeClr val="tx1"/>
                </a:solidFill>
              </a:rPr>
              <a:t>learned </a:t>
            </a:r>
            <a:r>
              <a:rPr lang="en-US" sz="2400" dirty="0" smtClean="0">
                <a:solidFill>
                  <a:schemeClr val="tx1"/>
                </a:solidFill>
              </a:rPr>
              <a:t>from </a:t>
            </a:r>
            <a:r>
              <a:rPr lang="en-US" sz="2400" dirty="0"/>
              <a:t>the first year and make any improvements and adjustments to our cost-sharing objectives, guidelines ad </a:t>
            </a:r>
            <a:r>
              <a:rPr lang="en-US" sz="2400" dirty="0" smtClean="0"/>
              <a:t>tools  </a:t>
            </a:r>
          </a:p>
          <a:p>
            <a:endParaRPr lang="en-US" sz="2400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xplore </a:t>
            </a:r>
            <a:r>
              <a:rPr lang="en-US" sz="2400" dirty="0"/>
              <a:t>the option to determine how individual services may be weighted as to reflect actual level of </a:t>
            </a:r>
            <a:r>
              <a:rPr lang="en-US" sz="2400" dirty="0" smtClean="0"/>
              <a:t>effort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THREE- 2018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0429"/>
            <a:ext cx="8596668" cy="3880773"/>
          </a:xfrm>
        </p:spPr>
        <p:txBody>
          <a:bodyPr/>
          <a:lstStyle/>
          <a:p>
            <a:r>
              <a:rPr lang="en-US" sz="2800" dirty="0" smtClean="0"/>
              <a:t>First year </a:t>
            </a:r>
            <a:r>
              <a:rPr lang="en-US" sz="2800" dirty="0"/>
              <a:t>of Oregon’s fully implemented infrastructure and shared costs </a:t>
            </a:r>
            <a:r>
              <a:rPr lang="en-US" sz="2800" dirty="0" smtClean="0"/>
              <a:t>requirements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chemeClr val="tx1"/>
                </a:solidFill>
              </a:rPr>
              <a:t>Assess </a:t>
            </a:r>
            <a:r>
              <a:rPr lang="en-US" sz="2800" dirty="0">
                <a:solidFill>
                  <a:schemeClr val="tx1"/>
                </a:solidFill>
              </a:rPr>
              <a:t>our initial </a:t>
            </a:r>
            <a:r>
              <a:rPr lang="en-US" sz="2800" dirty="0" smtClean="0">
                <a:solidFill>
                  <a:schemeClr val="tx1"/>
                </a:solidFill>
              </a:rPr>
              <a:t>work, </a:t>
            </a:r>
            <a:r>
              <a:rPr lang="en-US" sz="2800" dirty="0">
                <a:solidFill>
                  <a:schemeClr val="tx1"/>
                </a:solidFill>
              </a:rPr>
              <a:t>the outcomes and </a:t>
            </a:r>
            <a:r>
              <a:rPr lang="en-US" sz="2800" dirty="0" smtClean="0">
                <a:solidFill>
                  <a:schemeClr val="tx1"/>
                </a:solidFill>
              </a:rPr>
              <a:t>challenges, </a:t>
            </a:r>
            <a:r>
              <a:rPr lang="en-US" sz="2800" dirty="0">
                <a:solidFill>
                  <a:schemeClr val="tx1"/>
                </a:solidFill>
              </a:rPr>
              <a:t>and further refine </a:t>
            </a:r>
            <a:r>
              <a:rPr lang="en-US" sz="2800" dirty="0" smtClean="0">
                <a:solidFill>
                  <a:schemeClr val="tx1"/>
                </a:solidFill>
              </a:rPr>
              <a:t>expectations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QUESTIONS</a:t>
            </a:r>
            <a:r>
              <a:rPr lang="en-US" sz="7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???</a:t>
            </a:r>
            <a:endParaRPr lang="en-US" sz="7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Webinar power point, audio and responses to questions will be posted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Unanswered questions will be answered and both sent to participants and posted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TA available through your person on Workforce System Executive Team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SYSTEM EXECUTIVE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2533"/>
            <a:ext cx="8596668" cy="482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200" dirty="0" smtClean="0"/>
              <a:t>Karen Humelbaugh, Title I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Patrick Crane, Title II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Jim Pfarrer- Title III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Pete </a:t>
            </a:r>
            <a:r>
              <a:rPr lang="en-US" sz="2200" dirty="0" err="1" smtClean="0"/>
              <a:t>Karpa</a:t>
            </a:r>
            <a:r>
              <a:rPr lang="en-US" sz="2200" dirty="0" smtClean="0"/>
              <a:t>, Title IV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Dan </a:t>
            </a:r>
            <a:r>
              <a:rPr lang="en-US" sz="2200" dirty="0" err="1" smtClean="0"/>
              <a:t>Haun</a:t>
            </a:r>
            <a:r>
              <a:rPr lang="en-US" sz="2200" dirty="0" smtClean="0"/>
              <a:t>, Self </a:t>
            </a:r>
            <a:r>
              <a:rPr lang="en-US" sz="2200" dirty="0"/>
              <a:t>Sufficiency (TANF-SNAP</a:t>
            </a:r>
            <a:r>
              <a:rPr lang="en-US" sz="2200" dirty="0" smtClean="0"/>
              <a:t>)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Soon to add:</a:t>
            </a:r>
            <a:endParaRPr lang="en-US" sz="2200" dirty="0"/>
          </a:p>
          <a:p>
            <a:pPr lvl="2"/>
            <a:r>
              <a:rPr lang="en-US" sz="2000" dirty="0" smtClean="0"/>
              <a:t>Commission for the Blind</a:t>
            </a:r>
          </a:p>
          <a:p>
            <a:pPr lvl="2"/>
            <a:r>
              <a:rPr lang="en-US" sz="2000" dirty="0" smtClean="0"/>
              <a:t>Unemployment Insurance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Cost Allocation Workgroup Chartered</a:t>
            </a:r>
          </a:p>
          <a:p>
            <a:endParaRPr lang="en-US" dirty="0" smtClean="0"/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All Governor Required Partners at the State Agency </a:t>
            </a:r>
            <a:r>
              <a:rPr lang="en-US" sz="1800" dirty="0" smtClean="0"/>
              <a:t>level</a:t>
            </a:r>
          </a:p>
          <a:p>
            <a:pPr lvl="2"/>
            <a:r>
              <a:rPr lang="en-US" sz="1800" dirty="0" smtClean="0"/>
              <a:t>Title I</a:t>
            </a:r>
          </a:p>
          <a:p>
            <a:pPr lvl="2"/>
            <a:r>
              <a:rPr lang="en-US" sz="1800" dirty="0" smtClean="0"/>
              <a:t>Title II</a:t>
            </a:r>
          </a:p>
          <a:p>
            <a:pPr lvl="2"/>
            <a:r>
              <a:rPr lang="en-US" sz="1800" dirty="0" smtClean="0"/>
              <a:t>Title III</a:t>
            </a:r>
          </a:p>
          <a:p>
            <a:pPr lvl="2"/>
            <a:r>
              <a:rPr lang="en-US" sz="1800" dirty="0" smtClean="0"/>
              <a:t>Title IV</a:t>
            </a:r>
          </a:p>
          <a:p>
            <a:pPr lvl="2"/>
            <a:r>
              <a:rPr lang="en-US" sz="1800" dirty="0" smtClean="0"/>
              <a:t>Self Sufficiency (TANF-SNAP)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WIA to WIOA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2256"/>
            <a:ext cx="8596668" cy="3306126"/>
          </a:xfrm>
        </p:spPr>
        <p:txBody>
          <a:bodyPr>
            <a:noAutofit/>
          </a:bodyPr>
          <a:lstStyle/>
          <a:p>
            <a:r>
              <a:rPr lang="en-US" dirty="0"/>
              <a:t>WIA</a:t>
            </a:r>
          </a:p>
          <a:p>
            <a:pPr lvl="1"/>
            <a:r>
              <a:rPr lang="en-US" dirty="0"/>
              <a:t>Memorandum of Understanding</a:t>
            </a:r>
          </a:p>
          <a:p>
            <a:pPr lvl="1"/>
            <a:r>
              <a:rPr lang="en-US" dirty="0"/>
              <a:t>Resource Sharing Agreement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WIOA</a:t>
            </a:r>
          </a:p>
          <a:p>
            <a:pPr lvl="1"/>
            <a:r>
              <a:rPr lang="en-US" dirty="0"/>
              <a:t>Memorandum of Understanding</a:t>
            </a:r>
          </a:p>
          <a:p>
            <a:pPr lvl="2"/>
            <a:r>
              <a:rPr lang="en-US" dirty="0" smtClean="0"/>
              <a:t>One-stop </a:t>
            </a:r>
            <a:r>
              <a:rPr lang="en-US" dirty="0"/>
              <a:t>Center Infrastructure Cost Allocation Plan</a:t>
            </a:r>
          </a:p>
          <a:p>
            <a:pPr lvl="2"/>
            <a:r>
              <a:rPr lang="en-US" dirty="0"/>
              <a:t>One-stop Center Shared-Services Cost Allocation </a:t>
            </a:r>
            <a:r>
              <a:rPr lang="en-US" dirty="0" smtClean="0"/>
              <a:t>Plan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MOUs in WIOA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2256"/>
            <a:ext cx="8596668" cy="3306126"/>
          </a:xfrm>
        </p:spPr>
        <p:txBody>
          <a:bodyPr>
            <a:noAutofit/>
          </a:bodyPr>
          <a:lstStyle/>
          <a:p>
            <a:r>
              <a:rPr lang="en-US" dirty="0"/>
              <a:t>WIOA Sec 121 (c) and Joint Rule Subpart C 678.500-510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WIOA Sec 121 (h) and Joint Rule Subpart E </a:t>
            </a:r>
            <a:r>
              <a:rPr lang="en-US" dirty="0" smtClean="0"/>
              <a:t>678.700-755</a:t>
            </a:r>
          </a:p>
          <a:p>
            <a:endParaRPr lang="en-US" dirty="0"/>
          </a:p>
          <a:p>
            <a:r>
              <a:rPr lang="en-US" dirty="0" smtClean="0"/>
              <a:t>WIOA Sec 121 (</a:t>
            </a:r>
            <a:r>
              <a:rPr lang="en-US" dirty="0" err="1" smtClean="0"/>
              <a:t>i</a:t>
            </a:r>
            <a:r>
              <a:rPr lang="en-US" dirty="0" smtClean="0"/>
              <a:t>) and Joint Rule Subpart E 678.760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OMB 2 CFR 200 (Uniform Guidance)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7214"/>
            <a:ext cx="8596668" cy="3880773"/>
          </a:xfrm>
        </p:spPr>
        <p:txBody>
          <a:bodyPr/>
          <a:lstStyle/>
          <a:p>
            <a:pPr lvl="0"/>
            <a:r>
              <a:rPr lang="en-US" dirty="0"/>
              <a:t>WIOA Sec 121 (c) and Joint Rule Subpart C 678.500-510 </a:t>
            </a:r>
            <a:endParaRPr lang="en-US" dirty="0" smtClean="0"/>
          </a:p>
          <a:p>
            <a:pPr lvl="0"/>
            <a:r>
              <a:rPr lang="en-US" dirty="0" smtClean="0"/>
              <a:t>Relatively brief, providing broad direction</a:t>
            </a:r>
          </a:p>
          <a:p>
            <a:pPr lvl="0"/>
            <a:r>
              <a:rPr lang="en-US" dirty="0" smtClean="0"/>
              <a:t>Required elements:</a:t>
            </a:r>
          </a:p>
          <a:p>
            <a:pPr lvl="1"/>
            <a:r>
              <a:rPr lang="en-US" dirty="0" smtClean="0"/>
              <a:t>Description of the services provided</a:t>
            </a:r>
          </a:p>
          <a:p>
            <a:pPr lvl="1"/>
            <a:r>
              <a:rPr lang="en-US" dirty="0" smtClean="0"/>
              <a:t>Method of funding services</a:t>
            </a:r>
          </a:p>
          <a:p>
            <a:pPr lvl="1"/>
            <a:r>
              <a:rPr lang="en-US" dirty="0" smtClean="0"/>
              <a:t>Method of referral between partners</a:t>
            </a:r>
          </a:p>
          <a:p>
            <a:pPr lvl="1"/>
            <a:r>
              <a:rPr lang="en-US" dirty="0" smtClean="0"/>
              <a:t>Methods to address individuals with barriers</a:t>
            </a:r>
          </a:p>
          <a:p>
            <a:pPr lvl="1"/>
            <a:r>
              <a:rPr lang="en-US" dirty="0" smtClean="0"/>
              <a:t>Duration of the MOU</a:t>
            </a:r>
          </a:p>
          <a:p>
            <a:pPr lvl="1"/>
            <a:r>
              <a:rPr lang="en-US" dirty="0" smtClean="0"/>
              <a:t>Assurances of future review and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Cost Allocation: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1964"/>
            <a:ext cx="8596668" cy="3880773"/>
          </a:xfrm>
        </p:spPr>
        <p:txBody>
          <a:bodyPr/>
          <a:lstStyle/>
          <a:p>
            <a:pPr lvl="0"/>
            <a:r>
              <a:rPr lang="en-US" dirty="0"/>
              <a:t>WIOA Sec 121 (h) and Joint Rule Subpart E </a:t>
            </a:r>
            <a:r>
              <a:rPr lang="en-US" dirty="0" smtClean="0"/>
              <a:t>678.700-755</a:t>
            </a:r>
          </a:p>
          <a:p>
            <a:pPr lvl="0"/>
            <a:r>
              <a:rPr lang="en-US" dirty="0" smtClean="0"/>
              <a:t>More detailed discussion of infrastructure funding processes, guidance, definitions, limitations</a:t>
            </a:r>
          </a:p>
          <a:p>
            <a:pPr lvl="0"/>
            <a:r>
              <a:rPr lang="en-US" dirty="0" smtClean="0"/>
              <a:t>Infrastructure defined as “</a:t>
            </a:r>
            <a:r>
              <a:rPr lang="en-US" dirty="0" err="1" smtClean="0"/>
              <a:t>nonpersonnel</a:t>
            </a:r>
            <a:r>
              <a:rPr lang="en-US" dirty="0" smtClean="0"/>
              <a:t> costs for the general operation of the one-stop center” including</a:t>
            </a:r>
          </a:p>
          <a:p>
            <a:pPr lvl="1"/>
            <a:r>
              <a:rPr lang="en-US" dirty="0" smtClean="0"/>
              <a:t>Rent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tilities and maintenance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quipment (which may include assistive technology)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ommon identifier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Services Cost Allocation: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1964"/>
            <a:ext cx="8596668" cy="3880773"/>
          </a:xfrm>
        </p:spPr>
        <p:txBody>
          <a:bodyPr/>
          <a:lstStyle/>
          <a:p>
            <a:pPr lvl="0"/>
            <a:r>
              <a:rPr lang="en-US" dirty="0"/>
              <a:t>WIOA Sec 121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/>
              <a:t>and Joint Rule Subpart E </a:t>
            </a:r>
            <a:r>
              <a:rPr lang="en-US" dirty="0" smtClean="0"/>
              <a:t>678.760</a:t>
            </a:r>
          </a:p>
          <a:p>
            <a:pPr lvl="0"/>
            <a:r>
              <a:rPr lang="en-US" dirty="0"/>
              <a:t>Relatively brief, providing broad direction</a:t>
            </a:r>
          </a:p>
          <a:p>
            <a:pPr lvl="0"/>
            <a:r>
              <a:rPr lang="en-US" dirty="0"/>
              <a:t>D</a:t>
            </a:r>
            <a:r>
              <a:rPr lang="en-US" dirty="0" smtClean="0"/>
              <a:t>efined as “costs of shared services that are authorized for and may be commonly provided through the one-stop to any individual” such as</a:t>
            </a:r>
          </a:p>
          <a:p>
            <a:pPr lvl="1"/>
            <a:r>
              <a:rPr lang="en-US" dirty="0" smtClean="0"/>
              <a:t>Initial intake</a:t>
            </a:r>
          </a:p>
          <a:p>
            <a:pPr lvl="1"/>
            <a:r>
              <a:rPr lang="en-US" dirty="0" smtClean="0"/>
              <a:t>Assessment of needs</a:t>
            </a:r>
          </a:p>
          <a:p>
            <a:pPr lvl="1"/>
            <a:r>
              <a:rPr lang="en-US" dirty="0" smtClean="0"/>
              <a:t>Appraisal of basic skills</a:t>
            </a:r>
          </a:p>
          <a:p>
            <a:pPr lvl="1"/>
            <a:r>
              <a:rPr lang="en-US" dirty="0" smtClean="0"/>
              <a:t>Identification of appropriate services to meet needs</a:t>
            </a:r>
          </a:p>
          <a:p>
            <a:pPr lvl="1"/>
            <a:r>
              <a:rPr lang="en-US" dirty="0" smtClean="0"/>
              <a:t>Referrals to other partners</a:t>
            </a:r>
          </a:p>
          <a:p>
            <a:pPr lvl="1"/>
            <a:r>
              <a:rPr lang="en-US" dirty="0" smtClean="0"/>
              <a:t>Business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4142</TotalTime>
  <Words>847</Words>
  <Application>Microsoft Office PowerPoint</Application>
  <PresentationFormat>Custom</PresentationFormat>
  <Paragraphs>233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Cost Allocation Webinar</vt:lpstr>
      <vt:lpstr>Overview</vt:lpstr>
      <vt:lpstr>WORKFORCE SYSTEM EXECUTIVE TEAM</vt:lpstr>
      <vt:lpstr>BACKGROUND</vt:lpstr>
      <vt:lpstr>WIA to WIOA Transition</vt:lpstr>
      <vt:lpstr>MOUs in WIOA</vt:lpstr>
      <vt:lpstr>MOUs</vt:lpstr>
      <vt:lpstr>Infrastructure Cost Allocation:</vt:lpstr>
      <vt:lpstr>Shared Services Cost Allocation:</vt:lpstr>
      <vt:lpstr>OMB 2 CFR 200 (Uniform Guidance)</vt:lpstr>
      <vt:lpstr>Challenges for Cost Allocation Plans in Oregon</vt:lpstr>
      <vt:lpstr>MOU Cost Allocation Plans (CAPs)</vt:lpstr>
      <vt:lpstr>One-Stop Center Infrastructure CAP</vt:lpstr>
      <vt:lpstr>Technical Assistance and Future Guidance</vt:lpstr>
      <vt:lpstr>OREGON PRINCIPLES</vt:lpstr>
      <vt:lpstr>PowerPoint Presentation</vt:lpstr>
      <vt:lpstr>METHODOLOGY</vt:lpstr>
      <vt:lpstr>Title II- Adult Education &amp; Family Literacy</vt:lpstr>
      <vt:lpstr>YEAR ONE- 2016 OBJECTIVE</vt:lpstr>
      <vt:lpstr>YEAR TWO- 2017 OBJECTIVE</vt:lpstr>
      <vt:lpstr>YEAR THREE- 2018 OBJECTIVE</vt:lpstr>
      <vt:lpstr>PowerPoint Presentation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Allocation Webinar</dc:title>
  <dc:creator>Karen Humelbaugh</dc:creator>
  <cp:lastModifiedBy>Windows User</cp:lastModifiedBy>
  <cp:revision>54</cp:revision>
  <cp:lastPrinted>2016-08-11T02:02:41Z</cp:lastPrinted>
  <dcterms:created xsi:type="dcterms:W3CDTF">2016-07-20T00:01:21Z</dcterms:created>
  <dcterms:modified xsi:type="dcterms:W3CDTF">2016-08-11T17:44:10Z</dcterms:modified>
</cp:coreProperties>
</file>